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9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291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94549" autoAdjust="0"/>
  </p:normalViewPr>
  <p:slideViewPr>
    <p:cSldViewPr snapToGrid="0" showGuides="1">
      <p:cViewPr varScale="1">
        <p:scale>
          <a:sx n="84" d="100"/>
          <a:sy n="84" d="100"/>
        </p:scale>
        <p:origin x="-258" y="-7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58596" y="1825625"/>
            <a:ext cx="6195203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2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base6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05 </a:t>
            </a:r>
            <a:r>
              <a:rPr lang="zh-CN" altLang="en-US" smtClean="0"/>
              <a:t>编码问题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BASE64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i="0" u="none" strike="noStrike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785918" y="1330189"/>
          <a:ext cx="6189520" cy="4597628"/>
        </p:xfrm>
        <a:graphic>
          <a:graphicData uri="http://schemas.openxmlformats.org/drawingml/2006/table">
            <a:tbl>
              <a:tblPr/>
              <a:tblGrid>
                <a:gridCol w="773690"/>
                <a:gridCol w="773690"/>
                <a:gridCol w="773690"/>
                <a:gridCol w="773690"/>
                <a:gridCol w="773690"/>
                <a:gridCol w="773690"/>
                <a:gridCol w="773690"/>
                <a:gridCol w="773690"/>
              </a:tblGrid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R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z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B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S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j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k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D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U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l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E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V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F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W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23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X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o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H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Y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p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Z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q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J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r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K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b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s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L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+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01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d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u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/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85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e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47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v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85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14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O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31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f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48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w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85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15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P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32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49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x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85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16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Q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33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h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y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BASE64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81367" y="1701447"/>
            <a:ext cx="7325591" cy="4351338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def base(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string:str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)-&gt;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oldstr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= ''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newstr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= []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  base = ''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 ………………</a:t>
            </a: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BASE64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207233" y="1656292"/>
            <a:ext cx="7325591" cy="4351338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base64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= base64.b64encode('s13'.encode('utf-8'))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=base64.b64decode('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czEz'.encode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BASE32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i="0" u="none" strike="noStrike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541638" y="1427110"/>
          <a:ext cx="5980816" cy="5206942"/>
        </p:xfrm>
        <a:graphic>
          <a:graphicData uri="http://schemas.openxmlformats.org/drawingml/2006/table">
            <a:tbl>
              <a:tblPr/>
              <a:tblGrid>
                <a:gridCol w="1495204"/>
                <a:gridCol w="1495204"/>
                <a:gridCol w="1495204"/>
                <a:gridCol w="1495204"/>
              </a:tblGrid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0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17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R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B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18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S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19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D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20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U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E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21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V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F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22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W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23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X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H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24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Y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I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25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Z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9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J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26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K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27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11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L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28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12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29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13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30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25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14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O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31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31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15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P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5431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16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Q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BASE32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69525" y="1187675"/>
            <a:ext cx="6195203" cy="4351338"/>
          </a:xfrm>
        </p:spPr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0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s13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’为例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先将其转成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ASCII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码，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即为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115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49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51 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即二进制的，</a:t>
            </a:r>
            <a:endParaRPr lang="en-US" altLang="zh-CN" sz="2400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01110011 00110001 00110011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，每组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位，一共是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24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位，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根据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Base32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位一组进行重新组位，即为每组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位，一共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40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位（取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的最小公倍数，不足的用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补），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01110 01100 11000 10011 00110 00000 00000 00000 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即为十进制的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14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12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24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根据表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－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 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索引值 ，即为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OMYTG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＝＝＝（其中后面补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的用“＝”填充） ，即为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Base32 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的编码值。于是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Base32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编码最长可以在后面有出现</a:t>
            </a:r>
            <a:r>
              <a:rPr lang="en-US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zh-CN" sz="240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个“＝”。</a:t>
            </a: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BASE32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336373" y="1475670"/>
            <a:ext cx="6195203" cy="4351338"/>
          </a:xfrm>
        </p:spPr>
        <p:txBody>
          <a:bodyPr/>
          <a:lstStyle/>
          <a:p>
            <a:r>
              <a:rPr lang="en-US" altLang="zh-CN" sz="2400" b="1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base64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= base64.b32encode('s13'.encode('utf-8'))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=base64.b32decode(' OMYTG==='.encode('utf-8'))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BASE16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i="0" u="none" strike="noStrike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27924" y="1024565"/>
          <a:ext cx="3318246" cy="5833435"/>
        </p:xfrm>
        <a:graphic>
          <a:graphicData uri="http://schemas.openxmlformats.org/drawingml/2006/table">
            <a:tbl>
              <a:tblPr/>
              <a:tblGrid>
                <a:gridCol w="1659123"/>
                <a:gridCol w="1659123"/>
              </a:tblGrid>
              <a:tr h="583083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索引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Arial"/>
                        </a:rPr>
                        <a:t>字符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0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0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9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9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10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11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B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13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D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E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147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15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333333"/>
                          </a:solidFill>
                          <a:latin typeface="Arial"/>
                          <a:ea typeface="宋体"/>
                          <a:cs typeface="Times New Roman"/>
                        </a:rPr>
                        <a:t>F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4135" marR="64135" marT="12700" marB="127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BASE16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177396" y="1673225"/>
            <a:ext cx="6195203" cy="4351338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base64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= base64.b32encode('s13'.encode('utf-8'))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encodestr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=base64.b32decode(' OMYTG==='.encode('utf-8'))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decodestr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BASE36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61581" y="1415317"/>
            <a:ext cx="6195203" cy="4351338"/>
          </a:xfrm>
        </p:spPr>
        <p:txBody>
          <a:bodyPr/>
          <a:lstStyle/>
          <a:p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base36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print(base36.loads(“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ab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”))             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编码，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371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print(base36.dumps(371))		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解码，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ab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print(base36.alphabet)	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BASE62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(pip install base-62)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804979" y="1513192"/>
            <a:ext cx="7139729" cy="4351338"/>
          </a:xfrm>
        </p:spPr>
        <p:txBody>
          <a:bodyPr/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import base62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print(base62.encode(61))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dirty="0" smtClean="0">
                <a:solidFill>
                  <a:schemeClr val="accent1">
                    <a:lumMod val="75000"/>
                  </a:schemeClr>
                </a:solidFill>
              </a:rPr>
              <a:t>打印出 字母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z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print(base62.encode(2269))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dirty="0" smtClean="0">
                <a:solidFill>
                  <a:schemeClr val="accent1">
                    <a:lumMod val="75000"/>
                  </a:schemeClr>
                </a:solidFill>
              </a:rPr>
              <a:t>打印出字母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</a:rPr>
              <a:t>ab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print(base62.decode(“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</a:rPr>
              <a:t>ab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”)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dirty="0" smtClean="0">
                <a:solidFill>
                  <a:schemeClr val="accent1">
                    <a:lumMod val="75000"/>
                  </a:schemeClr>
                </a:solidFill>
              </a:rPr>
              <a:t>打印出数字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2269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print(base62.CHARSET_DEFAULT)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dirty="0" smtClean="0">
                <a:solidFill>
                  <a:schemeClr val="accent1">
                    <a:lumMod val="75000"/>
                  </a:schemeClr>
                </a:solidFill>
              </a:rPr>
              <a:t>打印出可能字符，即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0123456789ABCDEFGHIJKLMNOPQRSTUVWXYZabcdefghijklmnopqrstuvwxyz</a:t>
            </a:r>
            <a:endParaRPr lang="zh-CN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0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编码概述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互联网与编码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Base</a:t>
            </a:r>
            <a:r>
              <a:rPr lang="zh-CN" altLang="en-US" dirty="0" smtClean="0"/>
              <a:t>系列编码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其他编码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综合案例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BASE58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pip install base58) 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285080" y="1224748"/>
            <a:ext cx="6813664" cy="5330087"/>
          </a:xfrm>
        </p:spPr>
        <p:txBody>
          <a:bodyPr/>
          <a:lstStyle/>
          <a:p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base58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print(base58.b58encode(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b'a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b’2g’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print(base58.b58encode(b'10'))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b’4k7’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print(base58.b58decode(b'2g'))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b’a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print(base58.b58decode(b'4k7'))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b’10’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print(base58.alphabet)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BASE85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7954" y="1063255"/>
            <a:ext cx="10760148" cy="555019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import base64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print(base64.a85encode(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 出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b’F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*2M7’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print(base64.b85encode(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 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b’b8HiM’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print(base64.a85encode(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b'suref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打印出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b’F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*2M7Ac’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print(base64.a85decode(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b'F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*2M7'))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b’sure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print(base64.b85decode(b'b9HiM'))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b’sure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print(base64._b85alphabet)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</a:rPr>
              <a:t>打印出编码后可能的字符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b'0123456789ABCDEFGHIJKLMNOPQRSTUVWXYZabcdefghijklmnopqrstuvwxyz!#$%&amp;()*+-;&lt;=&gt;?@^_`{|}~'</a:t>
            </a:r>
            <a:endParaRPr lang="zh-CN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BASE91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pip install base91) 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93264" y="1259917"/>
            <a:ext cx="6813664" cy="5330087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base91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print(base91.encode(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打印出字符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 f8zgZ    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返回的类型为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str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型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print(base91.decode('f8zgZ'))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 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bytearray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')  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返回类型为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bytearray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字节型数组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print(base91.base91_alphabet)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Base91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的所有字符列表</a:t>
            </a: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BASE92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pip install base92) 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7448" y="1283363"/>
            <a:ext cx="6813664" cy="5330087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import base92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print(base92.encode(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将打印出字符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JX_&lt;G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print(base92.b92encode(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b'sure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'))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print(base92.b92decode('JX_&lt;G'))</a:t>
            </a: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打印出字符中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sure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</a:t>
            </a:r>
            <a:r>
              <a:rPr lang="zh-CN" altLang="en-US" dirty="0" smtClean="0"/>
              <a:t>编码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的判定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i="0" u="none" strike="noStrike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7154" y="1074355"/>
            <a:ext cx="8416186" cy="515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的判定   案例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93405" y="1825624"/>
            <a:ext cx="11398101" cy="5032375"/>
          </a:xfrm>
        </p:spPr>
        <p:txBody>
          <a:bodyPr/>
          <a:lstStyle/>
          <a:p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安恒月赛 </a:t>
            </a: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2020 </a:t>
            </a:r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七月赛  </a:t>
            </a: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其中一题：</a:t>
            </a:r>
            <a:endParaRPr lang="en-US" altLang="zh-CN" sz="2400" b="1" i="0" u="none" strike="noStrike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前几个步骤得到文本：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Ao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(mgHXo,o0fV'I2J"^%3&amp;**H@q.MQ1,V%$1GCdB0P"X%0RW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对照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上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表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，可以得出，如果它是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编码的话，那它只能是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base85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Base85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后面的几种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编码了，尝试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base85</a:t>
            </a:r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编码解码，于是就可显出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flag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&gt;&gt;&gt; import base64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&gt;&gt;&gt; base64.a85decode(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strall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b'flag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{d9518636e448108cc90258c30800dbb0}'</a:t>
            </a:r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zh-CN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81907" y="236171"/>
            <a:ext cx="7239000" cy="1325563"/>
          </a:xfrm>
        </p:spPr>
        <p:txBody>
          <a:bodyPr/>
          <a:lstStyle/>
          <a:p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什么是编码？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359003" y="1638056"/>
            <a:ext cx="6345382" cy="4351338"/>
          </a:xfrm>
        </p:spPr>
        <p:txBody>
          <a:bodyPr/>
          <a:lstStyle/>
          <a:p>
            <a:r>
              <a:rPr lang="zh-CN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编码是信息从一种形式或格式转换成另一种形式的过程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如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ascii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Base64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UTF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－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ASCII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码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840965" y="1497379"/>
            <a:ext cx="6195203" cy="4351338"/>
          </a:xfrm>
        </p:spPr>
        <p:txBody>
          <a:bodyPr/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美国信息交换标准代码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使用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7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位二进制数来表示所有的大写和小写字母，数字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0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到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9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、标点符号，以及在美式英语中使用的特殊控制字符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8554" y="0"/>
            <a:ext cx="6816725" cy="68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GB2312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47181" y="1684948"/>
            <a:ext cx="6195203" cy="43513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GB 2312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中对所收汉字进行了“分区”处理，每区含有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94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个汉字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符号。这种表示方式也称为区位码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如 “啊” 这个字的区位码是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1601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icode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41174" y="1486959"/>
            <a:ext cx="6525404" cy="4351338"/>
          </a:xfrm>
        </p:spPr>
        <p:txBody>
          <a:bodyPr/>
          <a:lstStyle/>
          <a:p>
            <a:r>
              <a:rPr lang="en-US" altLang="zh-CN" sz="2400" b="0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是国际组织制定的可以容纳世界上所有文字和符号的</a:t>
            </a:r>
            <a:r>
              <a:rPr lang="zh-CN" altLang="en-US" sz="2400" b="0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字符编码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方案。</a:t>
            </a:r>
            <a:endParaRPr lang="en-US" altLang="zh-CN" sz="2400" b="0" i="0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用数字</a:t>
            </a:r>
            <a:r>
              <a:rPr lang="en-US" altLang="zh-CN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0-0x10FFFF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来映射这些字符</a:t>
            </a:r>
            <a:endParaRPr lang="en-US" altLang="zh-CN" sz="2400" b="0" i="0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Unicode 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最多可以容纳</a:t>
            </a:r>
            <a:r>
              <a:rPr lang="en-US" altLang="zh-CN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1114112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个字符，或者说有</a:t>
            </a:r>
            <a:r>
              <a:rPr lang="en-US" altLang="zh-CN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1114112</a:t>
            </a:r>
            <a:r>
              <a:rPr lang="zh-CN" altLang="en-US" sz="2400" b="0" i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个码位。码位就是可以分配给字符的数字</a:t>
            </a:r>
            <a:endParaRPr lang="en-US" altLang="zh-CN" sz="2400" b="0" i="0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“字”对应的数字是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23383</a:t>
            </a:r>
          </a:p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Unicode 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最大的好处就是将世界上所有的文字用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个字节统一进行编码</a:t>
            </a:r>
            <a:endParaRPr lang="en-US" altLang="zh-CN" sz="2400" b="0" i="0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UTF-8 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945973" y="1622425"/>
            <a:ext cx="6195203" cy="4351338"/>
          </a:xfrm>
        </p:spPr>
        <p:txBody>
          <a:bodyPr/>
          <a:lstStyle/>
          <a:p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用</a:t>
            </a: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－</a:t>
            </a: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个字节为每个字符编码</a:t>
            </a:r>
            <a:r>
              <a:rPr lang="zh-CN" altLang="en-US" sz="2400" b="1" i="0" u="none" strike="noStrike" kern="1200" baseline="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9675" y="2826696"/>
            <a:ext cx="67532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编码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05707" y="1915936"/>
            <a:ext cx="6195203" cy="4351338"/>
          </a:xfrm>
        </p:spPr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i="0" u="none" strike="noStrike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Base </a:t>
            </a:r>
            <a:r>
              <a:rPr lang="zh-CN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编码可以说是一系列的编码，</a:t>
            </a:r>
            <a:endParaRPr lang="en-US" altLang="zh-CN" sz="2400" b="1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其中 以</a:t>
            </a:r>
            <a:r>
              <a:rPr lang="en-US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Base64</a:t>
            </a:r>
            <a:r>
              <a:rPr lang="zh-CN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最为常见</a:t>
            </a:r>
            <a:endParaRPr lang="en-US" altLang="zh-CN" sz="2400" b="1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24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其主要解决的问题就是字节形式的码重新编排而得，根据场合的不同</a:t>
            </a:r>
            <a:endParaRPr lang="en-US" altLang="zh-CN" sz="2400" b="1" kern="120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https://baike.baidu.com/item/base64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5670</TotalTime>
  <Words>1082</Words>
  <Application>Microsoft Office PowerPoint</Application>
  <PresentationFormat>自定义</PresentationFormat>
  <Paragraphs>404</Paragraphs>
  <Slides>26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包裹</vt:lpstr>
      <vt:lpstr>幻灯片 1</vt:lpstr>
      <vt:lpstr>幻灯片 2</vt:lpstr>
      <vt:lpstr>什么是编码？</vt:lpstr>
      <vt:lpstr>ASCII码</vt:lpstr>
      <vt:lpstr>幻灯片 5</vt:lpstr>
      <vt:lpstr>GB2312</vt:lpstr>
      <vt:lpstr>Unicode</vt:lpstr>
      <vt:lpstr>UTF-8 </vt:lpstr>
      <vt:lpstr>BASE编码 </vt:lpstr>
      <vt:lpstr>BASE64编码 </vt:lpstr>
      <vt:lpstr>BASE64编码 </vt:lpstr>
      <vt:lpstr>BASE64编码 </vt:lpstr>
      <vt:lpstr>BASE32编码 </vt:lpstr>
      <vt:lpstr>BASE32编码 </vt:lpstr>
      <vt:lpstr>BASE32编码 </vt:lpstr>
      <vt:lpstr>BASE16编码 </vt:lpstr>
      <vt:lpstr>BASE16编码 </vt:lpstr>
      <vt:lpstr>BASE36编码 </vt:lpstr>
      <vt:lpstr>BASE62   (pip install base-62) </vt:lpstr>
      <vt:lpstr>BASE58 (pip install base58) </vt:lpstr>
      <vt:lpstr>BASE85编码 </vt:lpstr>
      <vt:lpstr>BASE91 (pip install base91) </vt:lpstr>
      <vt:lpstr>BASE92 (pip install base92) </vt:lpstr>
      <vt:lpstr>BASE编码 的判定</vt:lpstr>
      <vt:lpstr>BASE编码 的判定   案例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1090</cp:revision>
  <dcterms:created xsi:type="dcterms:W3CDTF">2018-12-27T05:32:02Z</dcterms:created>
  <dcterms:modified xsi:type="dcterms:W3CDTF">2022-04-02T10:39:00Z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